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7" r:id="rId2"/>
    <p:sldId id="283" r:id="rId3"/>
    <p:sldId id="316" r:id="rId4"/>
    <p:sldId id="265" r:id="rId5"/>
    <p:sldId id="276" r:id="rId6"/>
    <p:sldId id="277" r:id="rId7"/>
    <p:sldId id="302" r:id="rId8"/>
    <p:sldId id="289" r:id="rId9"/>
    <p:sldId id="320" r:id="rId10"/>
    <p:sldId id="308" r:id="rId11"/>
    <p:sldId id="322" r:id="rId12"/>
    <p:sldId id="321" r:id="rId13"/>
    <p:sldId id="315" r:id="rId14"/>
    <p:sldId id="309" r:id="rId15"/>
    <p:sldId id="257" r:id="rId16"/>
    <p:sldId id="262" r:id="rId17"/>
    <p:sldId id="299" r:id="rId18"/>
    <p:sldId id="272" r:id="rId19"/>
    <p:sldId id="313" r:id="rId20"/>
    <p:sldId id="310" r:id="rId21"/>
    <p:sldId id="260" r:id="rId22"/>
    <p:sldId id="263" r:id="rId23"/>
    <p:sldId id="268" r:id="rId24"/>
    <p:sldId id="266" r:id="rId25"/>
    <p:sldId id="314" r:id="rId26"/>
    <p:sldId id="267" r:id="rId27"/>
    <p:sldId id="290" r:id="rId28"/>
    <p:sldId id="30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pos="33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Sargent" initials="MS" lastIdx="3" clrIdx="0">
    <p:extLst>
      <p:ext uri="{19B8F6BF-5375-455C-9EA6-DF929625EA0E}">
        <p15:presenceInfo xmlns:p15="http://schemas.microsoft.com/office/powerpoint/2012/main" userId="S-1-5-21-1352148485-155271270-1313727497-364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3B3"/>
    <a:srgbClr val="374EA2"/>
    <a:srgbClr val="043196"/>
    <a:srgbClr val="012892"/>
    <a:srgbClr val="05359F"/>
    <a:srgbClr val="053CB7"/>
    <a:srgbClr val="053BB3"/>
    <a:srgbClr val="0718B9"/>
    <a:srgbClr val="2125C1"/>
    <a:srgbClr val="302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1900" y="476"/>
      </p:cViewPr>
      <p:guideLst>
        <p:guide orient="horz" pos="4128"/>
        <p:guide pos="3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87D42-397D-450F-AA9D-D1216B9DB57D}" type="datetimeFigureOut">
              <a:rPr lang="en-IE" smtClean="0"/>
              <a:t>03/12/2025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C9036-28B7-432B-A629-24CF1AF00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695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745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345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598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62" y="6140439"/>
            <a:ext cx="2050716" cy="581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62" y="6140439"/>
            <a:ext cx="2050716" cy="581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ublineconomy.i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67" y="192533"/>
            <a:ext cx="3733800" cy="1908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2707" y="5410200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www.dublineconomy.ie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1916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QUARTERLY</a:t>
            </a:r>
          </a:p>
        </p:txBody>
      </p:sp>
      <p:pic>
        <p:nvPicPr>
          <p:cNvPr id="2" name="Picture 1" descr="DUBLI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b="16471"/>
          <a:stretch/>
        </p:blipFill>
        <p:spPr>
          <a:xfrm>
            <a:off x="0" y="0"/>
            <a:ext cx="5161935" cy="586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864898-3C7D-44DC-B0E4-921DB3E81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30967"/>
            <a:ext cx="9144000" cy="10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0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66800"/>
            <a:ext cx="50482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1000"/>
            <a:ext cx="4202827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105400"/>
            <a:ext cx="4119562" cy="121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39" y="342900"/>
            <a:ext cx="4302760" cy="461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934" y="4953000"/>
            <a:ext cx="4180171" cy="12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8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74" y="228600"/>
            <a:ext cx="4340802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315" y="5045764"/>
            <a:ext cx="4409661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628" y="228600"/>
            <a:ext cx="4134146" cy="503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267325"/>
            <a:ext cx="4260574" cy="12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022" y="304800"/>
            <a:ext cx="4055727" cy="4862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774" y="5334000"/>
            <a:ext cx="4086225" cy="11848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8" y="228600"/>
            <a:ext cx="3950955" cy="4446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47" y="4705727"/>
            <a:ext cx="3684256" cy="20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28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"/>
            <a:ext cx="77343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2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"/>
            <a:ext cx="7881937" cy="52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567" y="261960"/>
            <a:ext cx="4399268" cy="4614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210" y="4876800"/>
            <a:ext cx="4238625" cy="13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660" y="-131353"/>
            <a:ext cx="7643192" cy="1470025"/>
          </a:xfrm>
        </p:spPr>
        <p:txBody>
          <a:bodyPr/>
          <a:lstStyle/>
          <a:p>
            <a:pPr algn="l"/>
            <a:r>
              <a:rPr lang="en-IE" b="1" dirty="0"/>
              <a:t>Highlights – December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762944"/>
            <a:ext cx="7344816" cy="410445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DEM Dashboard</a:t>
            </a:r>
            <a:r>
              <a:rPr lang="en-IE" dirty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 Dublin Economic Indicators</a:t>
            </a:r>
          </a:p>
          <a:p>
            <a:pPr algn="l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 S&amp;P Global PMI</a:t>
            </a:r>
          </a:p>
          <a:p>
            <a:pPr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Economic Scorecard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More information at </a:t>
            </a:r>
            <a:r>
              <a:rPr lang="en-GB" sz="2400" dirty="0">
                <a:solidFill>
                  <a:schemeClr val="tx1"/>
                </a:solidFill>
                <a:hlinkClick r:id="rId2"/>
              </a:rPr>
              <a:t>www.dublineconomy.ie</a:t>
            </a:r>
            <a:endParaRPr lang="en-GB" sz="2400" dirty="0">
              <a:solidFill>
                <a:schemeClr val="tx1"/>
              </a:solidFill>
            </a:endParaRPr>
          </a:p>
          <a:p>
            <a:pPr algn="l"/>
            <a:endParaRPr lang="en-IE" sz="2400" dirty="0">
              <a:solidFill>
                <a:schemeClr val="tx1"/>
              </a:solidFill>
            </a:endParaRPr>
          </a:p>
          <a:p>
            <a:endParaRPr lang="en-IE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8" name="Picture 7" descr="dublin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275717" cy="76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16253" y="5748623"/>
            <a:ext cx="137159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-3" r="5005" b="11771"/>
          <a:stretch/>
        </p:blipFill>
        <p:spPr>
          <a:xfrm>
            <a:off x="7772400" y="6172200"/>
            <a:ext cx="13716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E551F7-C589-8F4F-97DA-E2D577BCC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007775"/>
            <a:ext cx="6248399" cy="8502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10" y="547440"/>
            <a:ext cx="4268287" cy="471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313" y="5257800"/>
            <a:ext cx="4054483" cy="12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52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502" y="228600"/>
            <a:ext cx="4548993" cy="5070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501" y="5298660"/>
            <a:ext cx="4548993" cy="9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7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3837"/>
            <a:ext cx="4336495" cy="4881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99" y="5135880"/>
            <a:ext cx="4366975" cy="12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9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163" y="152400"/>
            <a:ext cx="4551250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519" y="5591921"/>
            <a:ext cx="4345881" cy="8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4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993" y="152400"/>
            <a:ext cx="4396994" cy="4662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4829900"/>
            <a:ext cx="4462462" cy="17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1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04" y="421910"/>
            <a:ext cx="4638259" cy="4866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304" y="5318760"/>
            <a:ext cx="4638259" cy="9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1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327" y="395648"/>
            <a:ext cx="4359073" cy="4846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207" y="5257800"/>
            <a:ext cx="4176193" cy="132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41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1248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77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00" r="1094"/>
          <a:stretch/>
        </p:blipFill>
        <p:spPr>
          <a:xfrm>
            <a:off x="685800" y="30480"/>
            <a:ext cx="8153400" cy="5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5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3733800" cy="1908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2707" y="5410200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www.dublineconomy.ie</a:t>
            </a:r>
          </a:p>
        </p:txBody>
      </p:sp>
      <p:pic>
        <p:nvPicPr>
          <p:cNvPr id="8" name="Picture 7" descr="Avivi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8653" r="26599" b="-136"/>
          <a:stretch/>
        </p:blipFill>
        <p:spPr>
          <a:xfrm>
            <a:off x="0" y="0"/>
            <a:ext cx="5181599" cy="5894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1916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QUARTERLY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625"/>
            <a:ext cx="914479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7" y="685800"/>
            <a:ext cx="9029639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0"/>
            <a:ext cx="53816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324600"/>
            <a:ext cx="1310754" cy="329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66800"/>
            <a:ext cx="52863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24600"/>
            <a:ext cx="1310754" cy="329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43000"/>
            <a:ext cx="54292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24600"/>
            <a:ext cx="1310754" cy="329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66800"/>
            <a:ext cx="52482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3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10B83BC-EC06-85DE-A685-2BCBFCC09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213"/>
          <a:stretch/>
        </p:blipFill>
        <p:spPr bwMode="auto">
          <a:xfrm>
            <a:off x="5943600" y="60198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878407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BBCA1A7-A031-23E1-6A85-AE733D480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213"/>
          <a:stretch/>
        </p:blipFill>
        <p:spPr bwMode="auto">
          <a:xfrm>
            <a:off x="5943600" y="60198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8534400" cy="26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29</Words>
  <Application>Microsoft Office PowerPoint</Application>
  <PresentationFormat>On-screen Show (4:3)</PresentationFormat>
  <Paragraphs>16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Highlights – December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Lorcan Blake</dc:creator>
  <cp:lastModifiedBy>Hannah Kerr</cp:lastModifiedBy>
  <cp:revision>275</cp:revision>
  <dcterms:created xsi:type="dcterms:W3CDTF">2006-08-16T00:00:00Z</dcterms:created>
  <dcterms:modified xsi:type="dcterms:W3CDTF">2025-12-03T11:21:07Z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€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2020-05-27T15:00:21Z</vt:filetime>
  </property>
  <property fmtid="{D5CDD505-2E9C-101B-9397-08002B2CF9AE}" pid="12" name="_AdHocReviewCycleID">
    <vt:i4>162076636</vt:i4>
  </property>
  <property fmtid="{D5CDD505-2E9C-101B-9397-08002B2CF9AE}" pid="13" name="_NewReviewCycle">
    <vt:lpwstr/>
  </property>
  <property fmtid="{D5CDD505-2E9C-101B-9397-08002B2CF9AE}" pid="14" name="_EmailSubject">
    <vt:lpwstr>DEM - Press Release - March 2024 Draft.docx</vt:lpwstr>
  </property>
  <property fmtid="{D5CDD505-2E9C-101B-9397-08002B2CF9AE}" pid="15" name="_AuthorEmail">
    <vt:lpwstr>LorcanAndrew.Blake@ie.gt.com</vt:lpwstr>
  </property>
  <property fmtid="{D5CDD505-2E9C-101B-9397-08002B2CF9AE}" pid="16" name="_AuthorEmailDisplayName">
    <vt:lpwstr>Lorcan A. Blake</vt:lpwstr>
  </property>
  <property fmtid="{D5CDD505-2E9C-101B-9397-08002B2CF9AE}" pid="17" name="_PreviousAdHocReviewCycleID">
    <vt:i4>1538429536</vt:i4>
  </property>
  <property fmtid="{D5CDD505-2E9C-101B-9397-08002B2CF9AE}" pid="18" name="MSIP_Label_8bd706e6-d39b-491f-8397-f44635000177_Enabled">
    <vt:lpwstr>true</vt:lpwstr>
  </property>
  <property fmtid="{D5CDD505-2E9C-101B-9397-08002B2CF9AE}" pid="19" name="MSIP_Label_8bd706e6-d39b-491f-8397-f44635000177_SetDate">
    <vt:lpwstr>2024-09-03T08:23:12Z</vt:lpwstr>
  </property>
  <property fmtid="{D5CDD505-2E9C-101B-9397-08002B2CF9AE}" pid="20" name="MSIP_Label_8bd706e6-d39b-491f-8397-f44635000177_Method">
    <vt:lpwstr>Standard</vt:lpwstr>
  </property>
  <property fmtid="{D5CDD505-2E9C-101B-9397-08002B2CF9AE}" pid="21" name="MSIP_Label_8bd706e6-d39b-491f-8397-f44635000177_Name">
    <vt:lpwstr>Public</vt:lpwstr>
  </property>
  <property fmtid="{D5CDD505-2E9C-101B-9397-08002B2CF9AE}" pid="22" name="MSIP_Label_8bd706e6-d39b-491f-8397-f44635000177_SiteId">
    <vt:lpwstr>b1e24b49-e1ce-4259-b850-a50115ad6472</vt:lpwstr>
  </property>
  <property fmtid="{D5CDD505-2E9C-101B-9397-08002B2CF9AE}" pid="23" name="MSIP_Label_8bd706e6-d39b-491f-8397-f44635000177_ActionId">
    <vt:lpwstr>4a3b5511-d7d9-4c12-9dd0-8ca0210260a5</vt:lpwstr>
  </property>
  <property fmtid="{D5CDD505-2E9C-101B-9397-08002B2CF9AE}" pid="24" name="MSIP_Label_8bd706e6-d39b-491f-8397-f44635000177_ContentBits">
    <vt:lpwstr>0</vt:lpwstr>
  </property>
</Properties>
</file>