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83" r:id="rId3"/>
    <p:sldId id="316" r:id="rId4"/>
    <p:sldId id="265" r:id="rId5"/>
    <p:sldId id="276" r:id="rId6"/>
    <p:sldId id="277" r:id="rId7"/>
    <p:sldId id="302" r:id="rId8"/>
    <p:sldId id="289" r:id="rId9"/>
    <p:sldId id="320" r:id="rId10"/>
    <p:sldId id="308" r:id="rId11"/>
    <p:sldId id="321" r:id="rId12"/>
    <p:sldId id="315" r:id="rId13"/>
    <p:sldId id="309" r:id="rId14"/>
    <p:sldId id="257" r:id="rId15"/>
    <p:sldId id="262" r:id="rId16"/>
    <p:sldId id="299" r:id="rId17"/>
    <p:sldId id="272" r:id="rId18"/>
    <p:sldId id="313" r:id="rId19"/>
    <p:sldId id="310" r:id="rId20"/>
    <p:sldId id="260" r:id="rId21"/>
    <p:sldId id="263" r:id="rId22"/>
    <p:sldId id="268" r:id="rId23"/>
    <p:sldId id="266" r:id="rId24"/>
    <p:sldId id="314" r:id="rId25"/>
    <p:sldId id="267" r:id="rId26"/>
    <p:sldId id="290" r:id="rId27"/>
    <p:sldId id="30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Sargent" initials="MS" lastIdx="3" clrIdx="0">
    <p:extLst>
      <p:ext uri="{19B8F6BF-5375-455C-9EA6-DF929625EA0E}">
        <p15:presenceInfo xmlns:p15="http://schemas.microsoft.com/office/powerpoint/2012/main" userId="S-1-5-21-1352148485-155271270-1313727497-36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3B3"/>
    <a:srgbClr val="374EA2"/>
    <a:srgbClr val="043196"/>
    <a:srgbClr val="012892"/>
    <a:srgbClr val="05359F"/>
    <a:srgbClr val="053CB7"/>
    <a:srgbClr val="053BB3"/>
    <a:srgbClr val="0718B9"/>
    <a:srgbClr val="2125C1"/>
    <a:srgbClr val="30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4128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7D42-397D-450F-AA9D-D1216B9DB57D}" type="datetimeFigureOut">
              <a:rPr lang="en-IE" smtClean="0"/>
              <a:t>26/02/2026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9036-28B7-432B-A629-24CF1AF00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9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45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45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9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ublineconomy.i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67" y="192533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2" name="Picture 1" descr="DUBLI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b="16471"/>
          <a:stretch/>
        </p:blipFill>
        <p:spPr>
          <a:xfrm>
            <a:off x="0" y="0"/>
            <a:ext cx="5161935" cy="586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64898-3C7D-44DC-B0E4-921DB3E81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0967"/>
            <a:ext cx="9144000" cy="1046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D7854-47B3-BF68-F51D-3242852A8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5867400"/>
            <a:ext cx="9067800" cy="8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"/>
            <a:ext cx="4231725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956811"/>
            <a:ext cx="4124325" cy="12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94" y="228600"/>
            <a:ext cx="4423711" cy="480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80" y="5069586"/>
            <a:ext cx="44291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15" y="141827"/>
            <a:ext cx="4378543" cy="4949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15" y="5080054"/>
            <a:ext cx="44100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508" y="207173"/>
            <a:ext cx="4180026" cy="5056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22" y="5263515"/>
            <a:ext cx="4100512" cy="12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29" y="269180"/>
            <a:ext cx="4133850" cy="5064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29" y="5334000"/>
            <a:ext cx="4286250" cy="12547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34" y="152400"/>
            <a:ext cx="4240306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737" y="4848871"/>
            <a:ext cx="3619500" cy="20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177"/>
          <a:stretch/>
        </p:blipFill>
        <p:spPr>
          <a:xfrm>
            <a:off x="838200" y="152400"/>
            <a:ext cx="7429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34805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67" y="268117"/>
            <a:ext cx="4438649" cy="4639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821" y="4907280"/>
            <a:ext cx="43910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30" y="304801"/>
            <a:ext cx="4310448" cy="4952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36" y="5105400"/>
            <a:ext cx="43966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5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60" y="-131353"/>
            <a:ext cx="7643192" cy="1470025"/>
          </a:xfrm>
        </p:spPr>
        <p:txBody>
          <a:bodyPr/>
          <a:lstStyle/>
          <a:p>
            <a:pPr algn="l"/>
            <a:r>
              <a:rPr lang="en-IE" b="1" dirty="0"/>
              <a:t>Highlights – March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62944"/>
            <a:ext cx="7344816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DEM Dashboard</a:t>
            </a:r>
            <a:r>
              <a:rPr lang="en-IE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Dublin Economic Indicators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S&amp;P Global PMI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Economic Scorecard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More information at 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www.dublineconomy.ie</a:t>
            </a:r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 descr="dubli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75717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16253" y="5748623"/>
            <a:ext cx="13715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-3" r="5005" b="11771"/>
          <a:stretch/>
        </p:blipFill>
        <p:spPr>
          <a:xfrm>
            <a:off x="7772400" y="6172200"/>
            <a:ext cx="13716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551F7-C589-8F4F-97DA-E2D577BCCB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10"/>
          <a:stretch/>
        </p:blipFill>
        <p:spPr>
          <a:xfrm>
            <a:off x="3124200" y="6007775"/>
            <a:ext cx="4648199" cy="850225"/>
          </a:xfrm>
          <a:prstGeom prst="rect">
            <a:avLst/>
          </a:prstGeom>
        </p:spPr>
      </p:pic>
      <p:sp>
        <p:nvSpPr>
          <p:cNvPr id="4" name="AutoShape 2" descr="data:image/png;base64,iVBORw0KGgoAAAANSUhEUgAAAUEAAABzCAIAAACJqSd0AAAQAElEQVR4AeydBXxURxPAc0CAhBA0JAQP7gQJ7u5uLaW0RVqgfC1QpUChCqWFFqhAcSjuGiRY0OAeIMElSLAQvP3+d3u3vLyT3OUukMDLb1h2Z2dt3s7u7Mx7eyn+0/40DmgcSM4cSOGm/Wkc0DiQnDmgyXByfnpa3zUOuLlpMqzNAo0DyZsDr5sMJ++npfVe44A5BzQZNueJhtE4kJw4oMlwcnpaWl81DphzQJNhc55oGI0DyYkDmgwnp6fleF+1Eq8+BzQZfvWfsTbCV5sDmgy/2s9XG92rzwFNhl/9Z6yN8NXmgCbDr/bzfd1G9zqO1zEZ1n0+Uwnfbzyi5NmDJ8+UucR/2nJMSXD30ROQShgTekJJcOvBY2Uu8XHbw5UEUTEPQSphwu5TSoILd2KVucSn7o1QEkTcvAdSCbP2n1ESnLh+V5lLfN6hc0oCLa5xIElxwDEZTlJd1zqjcUDjABzQZBgmaKBxIBlzQJPhZPzwtK6/9hzQM0CTYT0XtH8aB5IvB5yS4Q2nr369/pCE7zYeVjFi3akrMpfID3FtYCpikh7uKYfWK6WEoFxZwUvwSp1KmUu8XI4sMpeIjn9xYcnRizQt4be4RjJoFx29IHOJqKxoEGigcSApc8ApGQ6JuDps/SEJ34XEMVMzbGRY5hL5cdNRkDYgbaqUX9crpYSgXHFENF3qVMpc4uVyZFZW+J8yYYgvPXaBpiX8ti2OJRySRUfOy1wi43fEsYRDoIHGgaTMAadkOAkOzHwfdr6TKXQuqHX/5ejj1+443xn7a5i2N9J+YouU0bGPcd0ds7vbzrcounHqxr09F2/iqhRJ58MDl2/tvRTtfD2O1sBAdpy/7mgpR+lfNRm2Nf6XkTd1b0SZX1fiZC7726pivywn0mLapsTuyKW7sTX/Wqtyzieg0fqT1vdatKv4L8up0HbxmMdP35wT2m3+dttktnO3nrlGt2FRoVFLK4xb7Tl4drU/gvHn2y4Vb+7Y7eGBv628cvdBvJSuJeDR027EzRjXVmtemybD5jxRY/5zM9fQ1TQW02/P2/7O/B0Hr9xS5p66cVeZdHn8THRMydErtpy55nzNp27cE5WcvG6MiKR5GPjryn8OnDXH24/5c9fJGn+tVXV727nrmT3T2F/JhTuxlcavuXLvubj2XrK737Iw+2twFeVXaw/w6O8/fvrffwmcPPb3RJPh+Hmlc9PFT2RGMXzD4en7jNpsl8B8G3vWn9Gx6qc1i/eqWMiM1pWIqJiHtx48dkmN3zYonT29R4dSeWrn97VRIZvw6ZvxCLmN4mStPXXlg8W7iQCVcmcNfq/ukq41MXb0rlwok0dqkPbA4qMXSo5evuvCDeXTsv8gYE8T9tMcuWo8N+l0yu7YX4EDlMlDhlnPVLuZA0N8GaTh1+8OXXdQtDy1fRWkt1aAL5I8onHgR9WKCHzSD/tVLXJ5UNu5b1RP7K6+t2CHaAKh3dG7UYOC2VsWy4XTYXzLIIG3J+yxcOedh0/soXzFaF6yDNu5SLWbuaXe3+vtWeztrDCxn+KIzUYLfOviud4uF2Ctuev3H366al+tCeuAN2aHqtapZceMXrGd52/M2BdZd+J6yHou2nnu1n0qxFgCW+r/vaHv0rB9Fg02ELm5/b7jJKXaz9oilQIDWh9Exz5G1aw9YR1a3/rTV7DP41oDsCfps03/Lt99wN5Oiv2WXOD7jUcwOBGhIHgbwBAGrtzbaHIIUsoQLFJO3H364p1YsnJm8LQhtGEXbzadspGxcEI5GnX725DDdACIffKUiSEiVAKM2nKM5Inrd4krgYUVPsCxASv3KvXtCbtPQQ+cvRUDE2CIPP/zRFpN39xg0oaPV+xBUcexAhlw99HzxYINhsdNxwCeiLnxjOfFw+XxodXThLJLLok7JsPp07jb02qGtHaRUVU2r7SEtuH9xbvWnLx84/4jWHlPwTuLpbLYfXyyv5Pedg9HdmnF8UsijvIsIuYhNAEjlmB52hwZBcw+eBbr15fBByTlsuMX8XUBrWds7jpvO548yJjxpX9dwYpW5ffghUfOI3s4w8qNXWX+YQZzC471WbqbUgsOn2fqf7Jqn6w8Mjqm2C/L/th5clNkFNYXZjYCSVvAnks3JdnkPRGQCYNQzKMn5AKDgg+U/W0lEeRKUqoizPKK41e3nL7p563Hg09eph6G0GRKiIqM5PLjFwmBAdWLEVoEehg0bvWq8EuMhcWo8u/Bg9cepANA7ONnp2/eI8KyIsrSIskTcc3pC46cK/LzMvgAx37ZerzE6OViYaLIhF2noAfgc9uZW2DIgyfPwM/af4YnsvTYBVykY0JPlBqz4os1+yED7po2/H2Xogv8tPTz1fvpGLDwyHkcEJSVQNmSY1bwcHl8WNdKjVkJ52WuSyKOyXAOb494W/VJl3Zfv6bvls8fLyUE+TJ5EdoAFsK/dhm/TMJaM3LzMRvEZOFhtmddKJg1/cmBLZsVzUGReIH9IV4aJQHLDRuswHC6ExFVyF7XfNpGdjbwWdOlKeGbkQjww8YjTEEiSrh670HeTF41A3wZHXg0xg2nrxIJ9M/MQIgAyCohIC1wLPlMIEoV9vEGD7BBnb+t38OJs2OISZzRI7VoHakDD0grDDTsnzQn6vyPPBOY73KmHOP/FNx9wbgWVMiZJZPhWLs6/LJ8mkY6N7cT1++IePV82UREFZ68cZf1RSCL+Hj7pfe4F3cpp3KGKQgIK+f2ISlWc2lSmrY3smi2DDVMTaCDsJNDrARcUDLJutBl7jaRhMn+3h63H6itDNj82Ht5OpDJh8ihiaQEVhy/9Gnpj3h29Hzw2ufLtCRzJuKYDNfI52u7MQ/3lGvfqxuQ2WtSu8pNi8QjIcwea1NctrLyhHFDExhVUiBVYf2C2VUYVRJ200lEfd4bNcrnjPMOiYqSpK9X2mLZMhCxHx4906/i0DO3CC3CINN++1bZgOuD2x/+uNnMjlUF5fD1h9APRVyEcOnMZ6029aw/sW0lgcnsmTri01b7+jU59FGzjAbxYOEQcqVTWOB29WlMqRMDWvBEREExTVkCxHbB6CI/bUXrnHslK+R55IDJoi7q1IkqDCFr9IH/NT3ycTNDSh2w1bDjgUVxO/tZ6919G88xHarZA8Er4aFh0wPjlToVoTmwfQnkm4H5jg9ocWVQ263vNxAYEVbMlZVhCqEFs+itGiTFiqDTGXuNZe5Y/+abezX4o7XxjL33otpjXMY/04Ye9WK/6VwgS3q0G6oCWhXPxXJ/6cu2HNRJKmFQ8AFkEkyn0nnFQ/zvxy6UBSOhUSF/itOfaR2qCOQes3YFPsGhYzLMeGy39EWtEjBC0DDhEGkRtxh2KpXXIl6J5DAWN6k/OCkx5vF4qx3ZuCzbGgXp3uR2lYnYgDYlctvItZjl6W6ci9bsw+x4a09dEWVHNSkrIkzQkn763Zhc1DmBFGFHE6PEhgkS2RBiyeoe6J8JDHAy7gmwuG9G+ZZbtbzGLS4iWm9ARp+EHmDyiYUG+7PcrsHbhnSpU7FGl85ubNecOPSs0bNVLkfmM7diGI57CuNMY1N9+NS4xomC1CYiKP8iogpRxQWmT2WjSV8OR+CNoc3/3go0WiVqmvYhwQplodHNytfJ7+fhnhJk8EnjA+pXxWiDZCVVnr/o7fzD+g/LQf7VpiJFLAKPVeDZikUEDoiIq0IjZ+2srnFh/0JZjYqZxSLvKFRopkWDgv4WyQRyYI2iImJ/+K9Sn7NSDA3Z/k4iNswzKzXp0R9Xc7iTQir0hd3cpO4qkiIUJhziaGioA0QEyJfDj19T22MEQaqUxl3lXwUjUpnE4/GzfyH7V6rCJEwg5eTRUz2NtOjkyZTORPL8/3/1JM+TxESdijbB2QKsOCIb6cVEBNSZuE5gCCPiOqJ80xsPaNYm99V7DykF5M5oobfgBYhOElf2UyLBC1CwIs5SQq6SWGjIIHNn9CQUoKxZ7i6B/pm9rduJZJ2yXVGVC0PHZJiGx7asQGgNcmZ4PmBoCmVNT2gRvqhdIn8Wq7kWi4A0aUZEbYGNdVFsX8rCNgQeAeYspCS2M163gJ+gxJghIsowpWkYz5STws1NblZPDNKoLKKK63RGYQb/PEbCzU2R4yb/VMjUKVOILFUHBFJFDFJgREgyXkidylg/6zj7jwpSp9RvdLKS6iYdYa6V+1JSpjAO8ekzW0u47J6M0ISxJDET6HTmOGOezk1njLm5pU5pHMIzxZr4PNvNzT2lMaUkkMVlxEgk04kQSeFonfju/mxtVXNQ1ZbCCr9QS75vWEZFbDGJCClnQNU8PhbJVEjsCsPql1YhRVKnU3M1RQo1RlCidPzSrJyIOxp2K2c06Y3eelwYrpQ15DCtdFiV5HoPwb7LRiOQjbUPMkA5CJ0uTv91iokIpQAVEtESeOWbgNGxjwQybn16nCiu00ct/DPnXw5v41Jexj8TR0EV8EyVtbxt8r0tOXoBE6YyS8T9vIzOC6n9ilOoyJVhatPS8Eihq+t06l6r07K8m5uS1s+kHURGx7gZ/jBScMwxRPUBxzEOMsT2X4o2N3eBF6DT2WhQkDgbOizDNNirYkFrEkJuvID2uPitmvGSCYL/VS2inAGL7C44pG7JegXiMW6JJiyGuTJ4LuxibyfNa+gSmE+YiJDSKr+vkT4YlNgtZ65hvGEpFKU+Xb1fRNixhSEXpatefGY5USTBYTXT1ocvRBzaMRdjNE5YhZ7uqaQyKVxccmulTiRTVov3VcZlBCNQn8qFRRInqqRBZoQJU/aWTkKGnVyaqUlKkD6OP3aeQoeH8zIrARFhEqPgHztPErJqdF+wk4gShHmINbr3EuNLZnsu3qTbSppEjJuqTogMUxYJYYklkgCY2bGqXOQSUNz+IuNsqv226xnfKsjDPaVtGtu5M0zDPHz1dtC41TrDdYL+3y0canh/61uTGjJjX6TIemN2qKiQ9VGKhMCYhwr9zk26TwSZ8AOJuAxVSEz3woKFDyzzsHl0ACf8c2IzjVUUN0PLEm5yMnT8Z+uq8Escs+XraDhdqV8A3le5nD0v7OY2skmgML/djH0EjSBON3hOh1lbIettMmWxQJCV8eu5LD3gVdCwkHHJHrn5KCfwqYa7EFXMoYiNUSi5+n7FghADy45dpFHvoXNZZEkq4ZsGpTEugiELGqDCuNUqs7N5B6B3LSRQhumEtNcRl8AwlDBis/F1JUnAmsoEkslEjTBN+1dXW6QwqCh7SBxXvqobzYvmBFRIR5N4Mo9+3BzXkaqg2GxxmS7pWtPTZMGWNF/VKTnArM8yV0aUCppOF0db07npJJmM6MyQczpXF/NP0GCbqGHyncatT58viuv0Ucv/RjQ2WtfJzuqpV32/bVBGHihASoD/Mi4j8AE3GIuXxIgIe9q+S9GB/plHNA4UGBF2LRsgIsrw05rF8QxLzLEovdtZp1P3Wp2WBdzclLRY9TFTuyn+OpbK//LPKwAAEABJREFUg4qkQLihQYT0qIdeqUTuiPuxoU5no0FluYTHEy7DONwS0Kw8/CSgbAKKvFehQAJKdU9QKfOG8OJO71AFl+Z3DcsMNdxPghVA+jZbFsuF13d8yyCRNappORy5LO2ynhZFc4oszAcCmS1dWoH5qGpRgSFEbxfIYr4ZSGJWFMnelYyeGJBNivgLZLW8RoNCGf9MR/s3RzbAc+wP69uYYwtxoLzpapR+VQqTBPzS68XSK407ceDL2iWoUwn08PwXbRBCcoXVkOk+pX3l8IEtqBykAFrBm6UsqIyj3F39qt2vzcsL4q/rlVrXvW5Zwx0PyCd8A0PWvDer42uFUcQBz9RGdcnDPeX23g1XvlObQS3tWot6qLxbuQBogEI+6UkC3mmNo/i8lnEUPSsWhADIG9dKjyqx7YOGotF/OlfDxc0KCxlAJVQFcGI6/UlL+gMSGNuiQo8K+g28U+k8JIFSfnp/IZQcoEgKIOlCSLgM85AScOCsk9/Phb2Pt6pi2TJ4mu118ZYqmk0vDPGS2UlQxMebSc9UALDGi0kpyrKEoyiCB9h+C5teqBK5LYrlBA8gIQIDPUmA6SUwhMgwGIDBkkSGiQPUTFJAk8I5wADoQQJDyJkf2QCJ+R1/GJ5w4gDzklygX9UiJAE/g4GHWUgcYDjkqoDaEEJys6Z7/rUgNn8qBylA1qwqK5O+Xmllo0x35QSj52Cop33JPNAjTsQB1fNlpAwK1mX00H/w1K1cfmgAekIpgHMKSeDzWsVJAj2DCpIEMFORVEKVPD6i0c6l9e8yUAQygEokGeoMegFIoG+VwizcZLFUkQRKKbzoJAVA4EJIuAzTidwZPQntB9QKaXiwv5STlOJVBPsrSaHT5c/iZT+9Rqlx4OVywCkZ9jUsz/YPwCu1O2JsP72kxL7/z4EEfmKu8mTIOq1FEGDE2Fquhtc4kNQ44JQMp3RQIhNmo8P50XDShm7zt2+OjHoB7NME+AUwWWvChRxwSoZd2A9rVT1+9m+TKSGnb9578uzfFtM2nbpxzxqlhn+RHMDRnW7wHKz6+UYswXf6IpvW2lJxwCkZdnAbxnavUzUfb7LPkt07z98QZHcfPWk4ecP9x09F0s7Q0U7aWW0SJ0vs7n26ah+OH1rBSoxRh4gGL4sDzsmwg712VIL3X47+O+y0spEz0THmH68pCbT4C+AAq+pMw49F4g/D0f0CWtSasMEBp2TYRr0uyVp14rJ5PeL9O3N8ssaIPS3xhuDa+rN4ptnYs/6mnvXxhyWsz67tTwL68MI68AIackqGdTrHdlYHyd2u3zd+dKZ8SPLDPSUyqcWXma7C+nr9oW82HEabkJ/smncVzeIz01vT5rn2Y+YeOpf7h0WNJofcNH29IMrqb4Fad0jEXRIev3ZnU2TUxsioEWbv4dlT/8Tdpz9YbHzB2B56R2lu3H80fV8k2j6WlLfnbf9h45F1pq+1RVVwe/wO/VvQInnwyq2gcatLjl5h8T1QQZOwsP+KvZPC4vz8dcLqsV3KKRm2XfXrnCuvwhq2/tCQdQd7LNxZ/+8NZX5dueei8cskwRxmW9MpGwes3Pvkmdk3u4LCkfD7jUcu3IkNPnmZFUSUi4p5WO/v9V+s2S+/YhV4J8MPl4UxLuDz1fv3Wr+OD0ukvAxAtIhFo9M/W3su2qn8tEhkORnK4ouPXig0aimi+9OWY6vDLyPMXwYfGBNq/IGes7diKo5fPXLzUeXmw5qC9B6Jui3v7pC12RnZdeHGsbjXdzH2cmNXjQ49rmzIztocJXNKhh31FSnfKbenozZeT7eneFKjYb2vM3F9uOK2jSl7I1aFx7lsyJk+F8xifJ2wgCnyx86TGww3b7mQkxsjopQXGyAkFvs85+DZUmNWiOuBJMG8Q+dQFki6sD/UJmHhkfNtZmzGGQkma7o0NfJlE19ZVs1rfMMUwRbvqys7IL/0LJjFm4KOAnVWGr9Gfrkpin8bcnifYXVTNiSyXB46JcM6nWOrjEPkrNnKb2vlyB89exZp+qRTIpNsZHSz8v/92CX0g4YVDT/giBvmm5Dnvw7pGPviG+TUDlUmtau8o3cj+d2cLOHChmbuN158LyqfbendG9TXzrNDxe2QgkwVurA/suZLd2PlN4lNi+Q4MaDF5l4NLg9qe3NIhx5BxtfmdW46QW/8z5DoV7XIyndqL+hSY1Ad4xvUBrRdARs+SrsNUmVDNsicyXJKhp1p2GJZnvrfYafbz9pS4KelGYbOZdk2J0P/zD9ySaZh89ASUZOOx9VhzOmTAqZqHp8fTV/ehJluezTv2NJj+l9RZWeLjlVfoQgxixpLPgfsKXsiYNSWM9c4lAJkCfBKnerd8vkr5c7KSiEwtkN2pF+3nUCBRP22TSlzaXf+4fMk8SeJT6CxWaisjHQpJML4Ng5KB0lCipgDOgLDmbwnAp3fPJeavws5AgFbOpYh6gEYtTmlwAxdd0gMvH7B7Cu61cbwJvCZPVP7pNN/syGSFsMmhXO0LZGbVlS5U/dG0IGftx5nO0GNogMAMxAyiIljoicO7L98iyRnGeLmQD3DNxyef/jcQ8X9BOZkCcMkFRnmoMKx0PfbBRwdFxw+b/ELNeUIbz94zAxgvS/2y/K6E9dzClLmJsG4ePB0LLelS6E4ZbwxO7TV9M0cMlnai49efvjqbYglcJAu+vMylnwI3l2wo9Lva2r+tbb2hHWArBli5JwVcHOk8Uo6MBaB81veEYs5GX60fE/fpWGNJodU+yPY2vxT1rDk2AUhJ+1K5v7QdFncjH1xdma6JA14o7YcI8nSo6xExHsv2c0qzHDeW7CDoak+2Vt76kqhUcu+WnsAArb0an8YB8uoRXFViGxMMrkhh1u5wkVVRJXkkDx4rfGnOcjCLoiGzMZOBwau3Fvk52U8HcYCiEP++duxxOUdYP2WhZGce1D9RvD9J0+r/hFMPUPXHewwa2vgryuvxViw1NKiQ6AkfskyfP/xU5ZhJlC+EUt+2XpczA9l/+yJh0Rc5RSU8/tFPAMcyPYUeWE02DY2RUax0X2+xnhfR5/Kzz8JlN2YsT9ytuLxs+rL+6KhYT41m7pRXsIG5pDp1ljiEjDMlB6zkhVQYixGkNWGkzbIa+sEzbZz13stUt9TIbKU4bS9RnHtVDpvs6I5xLdBHHFZO5Rk8caXH7/EWV2ScYJ9d77x51pAsqDzQFmmiQvYf1l9j6zAyxCdQsQLZk2PJiLidoZs+A0mbcBYrbxdrOM/W1npZA13Hj6hVzJpf2T4+sPbz12X9BgIWJhk0iWRlyPDzFH0iq7ztmcdPp9lmAnk/GA4DmFICBi5pM7EdWO3h1uc5c634mgNaKosz2x0QrMY3zJIXOCiqgcdld0Dp+tXdUqKrK1nnu+lDEdom37pPea8Uf3P1hXlnXuCWISfrNpnzzz7LuQwM5IihbJ6/9Wm4rw3q3sYbixZHX5ZSgK55kAfWIzAe6dxF4p040LGe0vnK66zYxTym8GBNYqR/KSG+gccYp88BUnWqKbGG8uY3MwKKge+DTnC4k6EHi56q+avzcsH+mcmaQOkwCfgw7i/dp1SOZ9YdtHyRHNYNGZ1qtbV7NaB3Bk96T89FGS/tahAsqPhE0WBESEjndi2ElnyktoQ00FDEDgfOiXDjtqlmTqlf12Z8eu52b9biF6BDoYK5PwYVDVgOEWxoSGPr2bjZmBqqgheYnLq3gjlAV4aLTmMDa5bslaA7zem613opNTTlhy9QBL4tkHpjqXy9KpYcH33eiTtB9kQRVaZrt2f1K5Sz6CC7Uvmebe80eSzV/ErLVCqgOclMFiMRKRl8VwiMsPw2paIM4psXmlEvLCPN0lCkZRhzQDfkU3KkjWgetE8mYw3zkpTJXYBQTm2ZYXWxXNhcwp+r47AWAul80w5UnPi/9yM+cb/zCkMGMlwRPejakXeKJN3WocqqnXT0z0V/U+fxniXeKB/JpK5TLcdupn+eKzdKxQg63vT7UtiNTflu+B/p2Q4Ae2zPSLJCSiYgCIsEKdu3HP58cOhnvSpXJg1eF33uu8bfrIUdRetmI6pKvE1XJQhkHlMB2bZc/nUXXKDArq0aOiLNQdqTVgHrDL5t2CXyLIYTjUp0lKVaGTahzdHRqmUc4s1SKSv13Mjk9w5OTJAEPP4qTzhi90eZLyQ2fQ7WyjG8RLHSxBhuEkfMts/2gpBvOBjMqflNj3WeIs4SvCiZdj+/pXKngn1g31pQptKS7rWXPteXdbCn5qU/V/VIvj9MhluabCvtpdJVSBLetZgdMs/Wge9bbiENTI6ZnpcI5Cqf9buyoUsTSrjvTPEEwaodrIgthlkD5BGhGuWXowT9Acu3zoaZTSzcVbUGa74y/j1XJFLOFOxFZO0H1Qfe8od1f4aoCxmunqFfkq9GnzCQB6M0zrN8IR1wKFSTskw63G8t6s41BtmPMckFEV8qgf/13Rmx6pf1SmJc69lsVw4DFBsOF+NaV4ev1/00A5HPm72c9Ny9i/VDvUkMYhLZzf+uMn+S7dE/dJ5qDP5LcHr+BcX5IIlT4xx8x1IoQECogArIzqCEgaZXZQlKAlnxnULg1GBcmHS6cwHEYdcmS1pdQYmeCt+M0FqIiIrThVxE1nTpRE3Y4L+3XCbLBFziLceUUTu6vInJgTeRohnwWKuziLWpUinZBhLQ5jh57DyZzG+IZSwvuHYRD6RzFOftOSYpDp4WKuzuG/G/tWLBr9X98qgtj80CpTWBWv0Lx0vzSQ5Mng41JkKhvdDKLLoqN43S0RlgwFjETwNxiqyDl0xbqHEK+TKQgg8fPovOoISbFwkJk+8IxoHKsUe/YiqAE7vnBSIANI3e8H0M4sg7YcgUw+lyxCfVrzF5S1fuLKUJmVlQQ8TQ3D2KvGquPz5noVHjAzHKWDR4JfNdCi4eDdWVckLSzolw6KXWFlOf9ISWUL1dVT34LwxtX2Va4PboyejIYsKHQ390nt8Xqt4+MAWW3o1QF9VLuSOVuVy+nE7wjlwAqXGrJDvQjQ0HSPtbO7NMvoL2SD+LuQIbtWPV+xpPWMzyXghILNxbcVh232h0XU0pK7R9N1t3nZ88l+vPwS8MTt0yLqD1ipcc/Ky2BJ5vpzwlWKPfiRPxXIrLm64YZPahm84zNjx+RO3H94sk08QY2lnsO8v3mVPDShrLYrlpCC6NK5d/B2MC8B6iuUZPCDP3rP2nxkUfACMRZB3tnLcwC0MZaXxqy06PuWq13fpbkZKcxYrTFSkC2RY9A+dFtX3xpD2OAPQeKuZfklA5MqQIz6HQ/bPpV1rxQzvFNKjPlInV0dJlrBI9XzZWBHuDOu4vXdDDtI8VJRzi1WV8M34bvn8eFbQwVQETFMVxpkk5igOnIB8Z4NGHf3mtk2J3IxFdAO36pjQEzZvQRKE+rBhoexyo8CaqEe5udXJ7/dZTf2Vjg+fPsMnP2z9IQDvNA4VQWAeTttrdDV+P7EAABAASURBVAtjkU6X2miJlWStSxit0/K9yy6B+fy9jboGY998JkoS2xPBEC1fTWWwSGBGD/0llfGW/adTtXfK5xdkk/dEMC4AL+bWs0ZHHac/T9M9p5ycBaV5mMPb8xfTz/RgJBcfk1jcGz6qVlRMmOjYx4xUvCNtXmGiYlwmw6KX6VKnwhmA5Wnr+w04094c0gH1eFefxjv7NIr8tBWYa4PbYaTlHMuSCbEo5fKwcm4fDtKc92idRi992XZ/v6Z06Wj/5le/agfm8MfNJrWrjGdFmkBlH1zSq8I+3rhPJDQomJ0l48fGgbROo7KtXBnTCZqCih+Xw8QgkBnSPp+4jAUHckk//WXF2G8292rABijI3FMaH2KZ7JkEJks6Y8H0adxXvVMH/YiDRnaTUNE6PcHc8GGVwlJr9ff26FTKuNtDoAJ2NlGzlBAlAU9c5JbwyyhexkBOtr7fsHnRnBnSuuM6qmL6lazs6T0EZTFf/UBEJZgJBFJ2G/za7nXZCWAjcYpv7FFf0DBqMNaAZze5XWXsKeh3kgb5z2Vy+TDM4Pfq4E7j9Oeb3mgbxxEgKleu+B9XKzqlfWWxFXE0mN25WvegAoJMue5TM88CPE3zXHh2ot0iPhlAAjlMTYNn9QQDEHchGB+/C2tUVpXZMzV8YaKwrObL/NIufOXJlfHPxPOAy0qvxsU7Fs4wGRWSoxyLQ3Esc5sMX8mLMPi9uiwZ7H7K1qmQY4ggwNhOUsDfbSsJpJBYgSTE03joo2YsQKxEDIeDqCDLkNadXABrn8CwhJEUwNEO/YiDBoqPwIgQs/9vLSqwvFIhwDLX29ILZIJ49bt1RM3swwKjDNGtRC5hoOlljIDMXsvernX7645nP2uNcuRm+KM4NIDU50GzoIMBlN1m02MnODGgBX3b9kHDMqbfXmPUFLEN2FPQ7ygo4NbQDphLZBGmwbw3q3P6Q9oF8q2yAbQO9K1SWGBE2K1c/q2GrejGkPadSueV/aQGQSBCpjdlUSp5LnJcHO5AAixwgoxwQ496YADiLoTEleEEdxS1ZHTo8XcX7Kj+59oCPy31HjoXZ0bO7xeV/W1Vmxmbh647iBfeeU/ghTv3zXv4Etca885oGI0D8XLAKRmOefz0z13P70OItzHbBOdu3R+7Pbzx5BCPr2ZjHui/Yu+UPREYFThSCnPCpbuxqGrYKrGUYNTJ9s0CRPqLNftVn1/bbkWZu+Oc8bY9JZK9WpnU4kmeA697B52SYXxCY7eFF/xpKVY+ZxiJp6T82FV5RyzutywMEyi2FjtrQ6R/3HS0+C/LK45fjeVDiLqdZSGz+G1jnQJ+ZGmgcSC5cMApGWaQtfP7nb55r8vcbQjSl8EHVoVfYnMGbw/sPH8DrTjfiCUNJm2wcaWLPVXhu8MD4fvtgnfm70DNFm/M2y7Itm/uRcRNVcQnIZc52G5Ly9U4kHgccF6GfUXnUGh/2Hik6ZSN6YfMCRq3uueinXhBtpy5hutffJh29lYMkjbn4NlBwQeaT9uYYejcyr+vQSsGL2pwPnzw5NnUvRGo2V5D5lT/c23fpWETdp/aeuZa+PW7tx48pv7zt++HXbyJH+XTVfvazrTgYq2T3zgciDXQOJAsOOCsDDcu7I8JUTVU5GTi7tO9l+yu+dfawqOWIa5YpNhv0Xg7zw7F27bi+CUh2KqCLkxykB6/I7zXol01/lpb5Odl4pey8/y4mPXljdmhP205ZnHnx/zowj5oVWkcSAQOqKt0VoY93VO9V6GAulYXpXN4e+In6Fw6L66XL2uXwMWKcwJ3oouqV1eDOwSXphqrpTUOJG0OOCvDjE7lVQPjDODPRFxDetS/M6zjxS/b4K//p3M1PJ/fNSyDi3VFt9oH/tcUv9/+fk3HtazQsliu9GmM3lFnGhVl+1UtIiJJMOSEv/z4xXg7NjPux0OcaOr/veGE4ibNeGtwhoBjS+0J6zgfOVPJK1MWlbPJlBDlZyrYa28bznSuHaMLZDggs1ezojmc7FauDJ7D6pe+8EWbPR82QVxr5/c1V9GVTeD071O58JKuNe8O64jLvlEhf2VuAuLpUqfCp5+AghaL/LL1OO4xJXSYtfWfA2cRRYv0tpHMg4rj18hPJqwRvz1vu/J93fO373OiWX/6ikXzu7VKbOBDIq62m7klYOQSTkaE2B2mmd7BFKUmhp3eFBmFnVIkXRtev/+Q1QFvIkczTkaVxq/5au2BiJtJ9Df0tp+7julndfjlVeHG3yr5fcdJ/KZP/7V9+0BCeOYCGabZzwzv3xJxFNKmSvl2uYAtvRqc/6LNkLolcypeTLO/qvYl86x+tw6bNqsAa4H9BSVl1nRpfm5aTr7wJPEJjmDJ2xwZpYT5h8+9OSc06/D5mNOwvTlU85Go2/LbXRsFp8f9LDl3xnTwtmi2DJ1K57FRys4sLAt1J65feOQ81sEKObNE3XuI/b/b/O2YG6JNt3D2qFAgT6Z0X9crpawzMjqG/UeJSUB8x/nrhUYtG7ruIN5EmsiQNjU+he9CjpT+dSXdSECFiV2kSh4fzmVlc2Tm9Cfamnf4nIi4PHSNDFfLm+3zWvrX6O3sH7soiuvKd2pHD+0wtX2V6vmy2VnQBhmH5yF1S7IWhPVt/E2D0rUCfHFfu9ko4OZW0i9j17IBMztWvT64fa+KBW3SJiTzh0aBqP0Cwge2+KRGMVzfmNMQBkfFOCHNu7nB22P9mxfK6qy3DFmdsPsU6+PSrrVuDe2wu2/j+9902vthE2wT6M/9loeJ7vEcz37WeqhChrEs4nS08XWBKGg7xJ0Bx9BCP65W9Nrgdoc+anbms1Y3h3T4tkEZ9Jo35oSicdiu4aXkLnu7FixSvV2bGD1xjQzTM+ZrRdNnriRVUK9A9oltKzEDOMcypwl/bV6+SeEcHqbvOVX0ziTL58zyVZ2SG3vWvze8Ew97Xfe60ztUGdW03NB6pQT81aYis/DBt52ZDdM6VHkzMJ8zzdlZFkEa2aTswf81RRLYVTDO21lQRcamh74qP0JS5dqfxKtPPYTxFpkUdhqdmW7v69e0RTH9x32iCJvM2vfqFsuWgcOUwJiH1M+yZY63H8Ni13L6JsLxLYN+aVbOJ11aUTazZ+pBdUog1Q0L+Zv7OG7GPsI5ory0RJRyNETpgEts/jZGcSY65qV8riTH4jIZpsY5b1SzZmHiVHbu1v16Bf3YgaF8YZA3kxfLx1tlAwZUL4qOJ6BnUEG0wbSpnL3XJgGjKJU90/SOVSk4dvvzXwDieNlocghICTvP3wDJ7icxIjIm9ETuHxdhN0KH9P9u4bjt4QJvMZy8JyLTsHnUI1XZj5bvyTJ83r1HT96Zv6PgT0uphzDviMWsKRZrEMjxhp8XG9GkbNZ0xpvuBJ4wm1fao/2bDzfc53zpbiznPZqr9kcwWWIINET8izX7wdf7ez2SIF59pw/gJeT4fiEE1CAxMrLoyHnMAYH+mXtb+iQDqV78Vs0Svs+/guL8gnrPmQUnYrrBczr9sxUZk7VdvBNLQypu77l4E6TkNnOVJDzBN4kzEi5xCPf4avZYM26zEOf8flHAyCXlxq6C4MNlYegFoq1RW45RCcA5SGASL3SlDCMwE9pUtNbXb0MOF/pp2WLTFY3WyCSetY0D3uC1B7sv3Nli2qaGkzZ0mbut/4q9o0OPb4yIQrOSlMkrgpKPfnXn4ROLDmobY8Gm9fGKPczmgTWKtS6e68q9B0yaL4Mtf8iOtKBhFvXJoKqQbbzV9M1Lj13oEpjvo2pFCmRJz9racdZWFZlMRsU8ZBci2axIDkIbcPDKLVRrSYBpA60HxwEYHITEObawbrYtkRvM0mPPbeyoypfvPqiax4fTEFkqWH1SbxMSpVRZ5knEDDsi6v37FQvRIqbWuYfOlRqzAoE0J7aNGbL2UN+lYdXy+nACwsIKcb9lYcxJIgIaTNowKPjAg6dPGRdtVcqdlSUVgSf3WszDmMdPiytWFpCJB66UYXrZqXTeP1oHEbEILLRtZmxuPm0j08siAarXyM1HOfywgLG2YWhF8tHlcKusPXVl1v4zCDBiXGfiOnYYDlrExY3HFmtLskjxaZSjNlVW9O8bltn6foOfmpRd9FbN7b0bMsAfNh6JUw8oAyAtKB1V8mQ1pOIEx6/difi01YyOVUc3K3/qk5bFsmW4cCfW2ixn46Jw7ozprGlY5ArgZKS0iSDDdKBVcb3ujSpEnLkOJWsHodJUvsBg7GlfyrLh7bLhjhvxITEFbQDnC8TM0z3Vrj6NmYS0uPzt2r+1qIA4sWzZKGgxi914Q496q96pwwkITydKO2QLTFfzYHNed+pK/izpD3/UnOMYbXF2Y2hYEFn1UE/AlDBdZkLBRAUXyzB9ZQnEWIWrhrhFWHH8EioKph2Zi2Y1Y18kKhCq3Wer94dEXJVZNiLHrt1BpNGLsn+38PPV+8Ov37VBnKSyhFIa/eCRQ70qlNX7C8WddZVz+3SvoH+7hq3GoXqw3mXyMF4SQMEmhg1WyCpJFUTH6jvpQos9e7Jfeg8WZTQR0ZZQzdqV1O/PAqMMURxIeqeN/y2ASXsioPy0ZrGgXMYLw0h+WKVwzQBfNkbRChg7AatKnfx+krilwRAg9x7j+aJxoL/iZgWWReQZJUuWejER18sw/WZJDn2/IY+KuDXAxVJi9IqZ+8+8NXdbtm8WdJ23HRXIGrFtPOelEZuPFvl5GSexv8NOk7RN/9Jzb97Xv7zt6GUDaGuqnlfO4wPGUZ1cpeOJx4QRiKrMIYvh3uZbD/QdNs9NGOZNw/Vg6PMUZyFG+bKmSEOA7YrwzsP4O8A+DGXjwjkIldCksP7dgcNXn98KqMy1FpdXggkCwSV5gjt89Rb4mvl8CV86JIoMM6oy/pnC+jbGeUPcGuDzRIARYw5v1mgcwm87d73Hwp1sy8hz7yW7UXjwaoiF3KF6Eps4Mlr/ZgJ+Toca8jE3KRmMtNetXwptsX4v008TiFzbV3PlzpgOMnZpdCUiLoEugQHUI9Rp4d21pkhDliej/voX25fXQwbcuK9XGbJ4PlcxQAJZDVxiKyZuP3iljrPzp0yhU5a98/AJSaFPEXm5kFgyzKg4EW37oKFFcyK5iQro1X/sPNl5dmjgbyuxxHoNmVP052VYO4atPySX0kTtgI3KMU1xZIIAZZhQgOpi9NuWtp2rMerfy7sa84Diju7nFLEfmKb4kKAPPnmF0CXA+s65ceWJSzyLhYYTpg2TVYNC2Wl0mcIGRvI5KGI+Xnqz+U3TCycy54ZhjeOMKjHyCniBschtkWUtFIcRTtrWCF4kPhFlmGFgCMGthxtWeUQB/4IBi/+1+w+7lQvAfphRcRR8wd2gOZRS7C5E5IciQgJvGPYQ8AIwO4mIMtx94YYySXzbWf0P6pXwe+5ZAely6Gz4HTCMixZrfn/xrp+3HndUk3rL4JP/ddsJLL1V8viw3FusHGTjQv7Mol0XbmCZWKcWAAAIEElEQVRDIqkCZBu7JtoW+DLZ9b+rFmywY5OUEGxYfcoYLugX52qV5nI06o4ktjMSZHgVwmKX7KzBhWSJK8Oio2jUmAp/bV6ehyEwtkP8+C2K5fyhUeC67nUP/K/puc9b3xve6b8fu1wZ1PZY/+ahHzRkXXi3fP5ShqdiuyqRi384fEDLbuWMt5YK5AsOkV7MKhjbOQHmyuCJhVl0gDXFO407/ht8PAJDOHH3aUIVoE9y7JdILMlT9+qtOO+YxuXpnsqFGq9sCFdWER9vXEdYd5Wz//LdB2/OCf1r16mNEVcxg0t6ZcQ9hX6CmfdKvFfz9fpDELcvadkiTRYAf0Y2CSSCVsXWTUQCfopu87ePDj2eKqVe0e1m+CmcHzcdRQuTNJzUMJFm80rLjAIJq9lCGUtkdAxJAQxBROwPMUFDPHDlXk4ZRATgLv5q7QFr5piUOn0nzV9HEWWdCfUsdqa8/WX7VS1yfEBzwUqLpbxSp/qgUqE9Hza5Nrjd0q61cFTUK5AdlyNHMrIogl0BHQz7B/r5pHaVO1nxRkApISCzFwvB9A5V0Akl8oVFJuw+hQJf5ffgrMPnZx42D7/amegYtp1NvRowq2Q3egTpzcuId89FO5nW1f9cyzBlrow0KZwD8zu5n6zaR1VUS9anNYvLe2390qfl1Fdh3GoMhGS5EFZ0q826s/TYBayP+OrpQNMpG3N8v/CfA2cZDs/CWlvi/lccp/BhwMq9koxnWt30gq01i7QkxtOBKxurW7OpG0uMXtFn6e7uC3cGjFzSZe42VsZZnaqJdzxY09knYp88rfnXWnoIJ+EnBhcmD644WVvPIP1LtUHjVotL5PGG2OO4ksVFBBlmHrIQ5PphUcvpm2ir/t96d/H6U1f90nsIGlXol17/hlnjySGwQpXlZPLFyTAdzeHtiXDC0Oxxx4m/YUr7ytcGt/+9VVC5HHqNCGIbsPP8jZKjV3xp5fUGWRBPDI5QFgKJecERJHZzZBQbZhbPNM2K5kDe8O5iI2BlUfZkVNNynxhepWb7xT0e6J9pYZca/gqnhSAeXLckrGPHHrXl2OKjF+Dh2BYVRjTW71GC4LuGZXy90u65eNNc6xYECQ5xhIZ92AQ/jYd7StxCdGBV+CW83ONaVmA4NGqtZpjfqnguNh/4wO6nJOtiUKdZAmwo0pIeVzayipQejbr9+46Tk8JOw1sczvi33zBYuQUl+wR+2kI+3vQQ2wf87Fgqz+GPmyFvgoDwx8aBn9UsjvI/eU/EiE1HS/llWvxWTVYoshyC9T3qsc1kSOu+7NhF2tp76eagOiV29mlkrZL+1YuxNIuPYazRxI+3RPFCZVh0oHXxXOEDW/StUhjDLPMy8tNW67vX61YuP/NDENgIsQdicK78+5ojUbZcBZiLeHJSX7VRYSJl/dm6Isq/BMa7/O3ayFs1Kz9/MbJJ2Zjh+q8IYr/p/FuLCvTq0pdtp7avQgRAEqgK3xKs42TBND34v6aXB7WFh+RK6FQ671XDDfgnBrQQSFYHCsoPM8c0L69MChq2OJDsdSJpLURQ6RjdQ2yYqbTOg+tTubCSHr2XqjjsKJFICEiAp6zE33v0lCQyRmgPIKuM+trgdpzLOFJRIc7YAlmMP0Yja6gV4LulV4MbQ9rvNnyYMeeN6nkz6S3bkoAIYiy4/eDbzixDYM5/0UbFbYEnSwAN0SL6iEgScnzguHf76450hhNf9FD9NxjgJdA0RYSOAJLNCUowAEkXwkuQYXrPwZg95OxnrYfXL81yDsYemH/4HE4jDM42iHEnTmhTaXvvhpJ3NoiTWpawANvuFVs605QdyTZZ4uUymyvmyooWkLAmrsU83BQZxd7146YjaLnspQ7Vg60kKFcWNjTbpeBShZxZPN3VPyujLGUPt5X01uJ0prTdphlrlTiDfzkybGePI27eCz17be6hc2NCT3AA6zBrqzWDgaiwe4UCJwe2FMdLgdHCpMYBLEy1J6zjDIkpfkLbSmzdSa2Hya4/SUuGo2Mf/7nrJLKa33BZRIGflmLC6fTP1o9X7OEAZoO5mL539G40sW0lFmAbZFrWS+dAsWwZ8PChf2G8FF6rl96l5N6BJCTDUTEPq/0Z/MHi3ejMWPzs5KyHe0qskYc+asZxUVVESyZBDnAK+LpeKewgnA+TYPeSY5eSkAxjNUEUsRMglnayEpvn6U9aYY20k14j0zjw6nEgCckwzE2VQoe9PnxgS+UnI+DNAdfLmnfrYPMkYp6rYTQOvD4cSFoyLPiOs25Dj3qY5v3iupFFbsoUuv7Vi+LhaOj0XZaiQi3UOJCsOZAUZVgwFM9h+MAWH1QqlMLwkppA4g9A3/65aTlPm24DQfy6hdp4X08OJF0Z5nl4p3H/vVVQWN/GxbJlII7bfU/fJsTJ0kDjgMYBwYEkLcOii+y9R/s3vzOsY5/KhRVbssjUQo0DrzsHkoEMv+6PSBu/xgGbHNBk2CZ7tMwkzAGta4IDmgwLPmihxoHkygFNhpPrk9P6rXFAcECTYcEHLdQ4kFw5oMlwcn1yWr9fNw5YG68mw9Y4o+E1DiQPDmgynDyek9ZLjQPWOKDJsDXOaHiNA8mDA5oMJ4/npPVS44A1DryqMmxtvBpe48CrxgFNhl+1J6qN53XjgCbDr9sT18b7qnFAk+FX7Ylq43ndOKDJ8KvxxLVRvL4c0GT49X322shfDQ5oMvxqPEdtFK8vBzQZfn2fvTbyV4MDmgy/Gs/xdRuFNt7nHPg/AAAA//9Pov6NAAAABklEQVQDAJLON7kYoFIXAAAAAElFTkSuQmC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747" y="6230295"/>
            <a:ext cx="1163053" cy="4499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544" y="288510"/>
            <a:ext cx="4552950" cy="501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894" y="5298660"/>
            <a:ext cx="4419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86" y="228600"/>
            <a:ext cx="4648200" cy="505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86" y="5135880"/>
            <a:ext cx="4419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96" y="191246"/>
            <a:ext cx="4505325" cy="540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591921"/>
            <a:ext cx="43815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52400"/>
            <a:ext cx="4581525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4905375"/>
            <a:ext cx="44100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44" y="228600"/>
            <a:ext cx="4600575" cy="488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19" y="5114925"/>
            <a:ext cx="43815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03" y="133350"/>
            <a:ext cx="4572000" cy="512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53" y="5181600"/>
            <a:ext cx="43624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90"/>
            <a:ext cx="7942488" cy="57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"/>
            <a:ext cx="766234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pic>
        <p:nvPicPr>
          <p:cNvPr id="8" name="Picture 7" descr="Avivi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8653" r="26599" b="-136"/>
          <a:stretch/>
        </p:blipFill>
        <p:spPr>
          <a:xfrm>
            <a:off x="0" y="0"/>
            <a:ext cx="5181599" cy="5894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9144793" cy="1097375"/>
          </a:xfrm>
          <a:prstGeom prst="rect">
            <a:avLst/>
          </a:prstGeom>
        </p:spPr>
      </p:pic>
      <p:pic>
        <p:nvPicPr>
          <p:cNvPr id="3" name="Picture 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5516D4A0-C75A-0985-EC5F-A4A24D9F3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6019800"/>
            <a:ext cx="1372017" cy="533400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21582A48-B627-9329-6A7D-5C7551CBC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943600"/>
            <a:ext cx="1689395" cy="7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" y="533400"/>
            <a:ext cx="908495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19200"/>
            <a:ext cx="49625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324600"/>
            <a:ext cx="1310754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314450"/>
            <a:ext cx="47053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54" y="1295400"/>
            <a:ext cx="4724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95400"/>
            <a:ext cx="47625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10B83BC-EC06-85DE-A685-2BCBFCC0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8783644" cy="3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BBCA1A7-A031-23E1-6A85-AE733D480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8360857" cy="24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29</Words>
  <Application>Microsoft Office PowerPoint</Application>
  <PresentationFormat>On-screen Show (4:3)</PresentationFormat>
  <Paragraphs>16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Highlights – March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Lorcan Blake</dc:creator>
  <cp:lastModifiedBy>Hannah Kerr</cp:lastModifiedBy>
  <cp:revision>283</cp:revision>
  <dcterms:created xsi:type="dcterms:W3CDTF">2006-08-16T00:00:00Z</dcterms:created>
  <dcterms:modified xsi:type="dcterms:W3CDTF">2026-02-26T11:19:56Z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€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2020-05-27T15:00:21Z</vt:filetime>
  </property>
  <property fmtid="{D5CDD505-2E9C-101B-9397-08002B2CF9AE}" pid="12" name="_AdHocReviewCycleID">
    <vt:i4>162076636</vt:i4>
  </property>
  <property fmtid="{D5CDD505-2E9C-101B-9397-08002B2CF9AE}" pid="13" name="_NewReviewCycle">
    <vt:lpwstr/>
  </property>
  <property fmtid="{D5CDD505-2E9C-101B-9397-08002B2CF9AE}" pid="14" name="_EmailSubject">
    <vt:lpwstr>DEM - Press Release - March 2024 Draft.docx</vt:lpwstr>
  </property>
  <property fmtid="{D5CDD505-2E9C-101B-9397-08002B2CF9AE}" pid="15" name="_AuthorEmail">
    <vt:lpwstr>LorcanAndrew.Blake@ie.gt.com</vt:lpwstr>
  </property>
  <property fmtid="{D5CDD505-2E9C-101B-9397-08002B2CF9AE}" pid="16" name="_AuthorEmailDisplayName">
    <vt:lpwstr>Lorcan A. Blake</vt:lpwstr>
  </property>
  <property fmtid="{D5CDD505-2E9C-101B-9397-08002B2CF9AE}" pid="17" name="_PreviousAdHocReviewCycleID">
    <vt:i4>1538429536</vt:i4>
  </property>
  <property fmtid="{D5CDD505-2E9C-101B-9397-08002B2CF9AE}" pid="18" name="MSIP_Label_8bd706e6-d39b-491f-8397-f44635000177_Enabled">
    <vt:lpwstr>true</vt:lpwstr>
  </property>
  <property fmtid="{D5CDD505-2E9C-101B-9397-08002B2CF9AE}" pid="19" name="MSIP_Label_8bd706e6-d39b-491f-8397-f44635000177_SetDate">
    <vt:lpwstr>2024-09-03T08:23:12Z</vt:lpwstr>
  </property>
  <property fmtid="{D5CDD505-2E9C-101B-9397-08002B2CF9AE}" pid="20" name="MSIP_Label_8bd706e6-d39b-491f-8397-f44635000177_Method">
    <vt:lpwstr>Standard</vt:lpwstr>
  </property>
  <property fmtid="{D5CDD505-2E9C-101B-9397-08002B2CF9AE}" pid="21" name="MSIP_Label_8bd706e6-d39b-491f-8397-f44635000177_Name">
    <vt:lpwstr>Public</vt:lpwstr>
  </property>
  <property fmtid="{D5CDD505-2E9C-101B-9397-08002B2CF9AE}" pid="22" name="MSIP_Label_8bd706e6-d39b-491f-8397-f44635000177_SiteId">
    <vt:lpwstr>b1e24b49-e1ce-4259-b850-a50115ad6472</vt:lpwstr>
  </property>
  <property fmtid="{D5CDD505-2E9C-101B-9397-08002B2CF9AE}" pid="23" name="MSIP_Label_8bd706e6-d39b-491f-8397-f44635000177_ActionId">
    <vt:lpwstr>4a3b5511-d7d9-4c12-9dd0-8ca0210260a5</vt:lpwstr>
  </property>
  <property fmtid="{D5CDD505-2E9C-101B-9397-08002B2CF9AE}" pid="24" name="MSIP_Label_8bd706e6-d39b-491f-8397-f44635000177_ContentBits">
    <vt:lpwstr>0</vt:lpwstr>
  </property>
</Properties>
</file>